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sldIdLst>
    <p:sldId id="256" r:id="rId5"/>
    <p:sldId id="257" r:id="rId6"/>
    <p:sldId id="264" r:id="rId7"/>
    <p:sldId id="263" r:id="rId8"/>
    <p:sldId id="271" r:id="rId9"/>
    <p:sldId id="268" r:id="rId10"/>
    <p:sldId id="269" r:id="rId11"/>
    <p:sldId id="270" r:id="rId12"/>
    <p:sldId id="272" r:id="rId13"/>
    <p:sldId id="266" r:id="rId14"/>
    <p:sldId id="262" r:id="rId15"/>
    <p:sldId id="273" r:id="rId16"/>
    <p:sldId id="267" r:id="rId17"/>
    <p:sldId id="27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SCOPE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PENDING TASKS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PENDING TASKS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PENDING TASKS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STATE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1"/>
      <dgm:spPr/>
    </dgm:pt>
    <dgm:pt modelId="{25B2245B-A34B-48ED-A134-55D6D3C49DD6}" type="pres">
      <dgm:prSet presAssocID="{AAC263CB-8256-4B03-92FE-1622698FB3E9}" presName="iconRect" presStyleLbl="node1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SCOPE</a:t>
          </a:r>
          <a:endParaRPr lang="en-US" sz="2200" kern="1200" dirty="0"/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PENDING TASKS</a:t>
          </a:r>
        </a:p>
      </dsp:txBody>
      <dsp:txXfrm>
        <a:off x="860480" y="2795238"/>
        <a:ext cx="2864176" cy="7450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PENDING TASKS</a:t>
          </a:r>
          <a:endParaRPr lang="en-US" sz="2000" kern="1200" dirty="0"/>
        </a:p>
      </dsp:txBody>
      <dsp:txXfrm>
        <a:off x="623700" y="630000"/>
        <a:ext cx="1896300" cy="54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PENDING TASKS</a:t>
          </a:r>
          <a:endParaRPr lang="en-US" sz="2000" kern="1200" dirty="0"/>
        </a:p>
      </dsp:txBody>
      <dsp:txXfrm>
        <a:off x="623700" y="630000"/>
        <a:ext cx="1896300" cy="54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623700" y="630000"/>
        <a:ext cx="1896300" cy="54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623700" y="630000"/>
        <a:ext cx="1896300" cy="54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</a:t>
          </a:r>
        </a:p>
      </dsp:txBody>
      <dsp:txXfrm>
        <a:off x="623700" y="630000"/>
        <a:ext cx="1896300" cy="54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630000"/>
          <a:ext cx="2520000" cy="540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63350" y="751500"/>
          <a:ext cx="297000" cy="29700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623700" y="630000"/>
          <a:ext cx="1896300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CURRENT STATE</a:t>
          </a:r>
        </a:p>
      </dsp:txBody>
      <dsp:txXfrm>
        <a:off x="623700" y="630000"/>
        <a:ext cx="1896300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2.png"/><Relationship Id="rId18" Type="http://schemas.microsoft.com/office/2007/relationships/diagramDrawing" Target="../diagrams/drawing9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diagramColors" Target="../diagrams/colors9.xml"/><Relationship Id="rId2" Type="http://schemas.openxmlformats.org/officeDocument/2006/relationships/image" Target="../media/image33.png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Layout" Target="../diagrams/layout9.xml"/><Relationship Id="rId10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38.png"/><Relationship Id="rId1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3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diagramLayout" Target="../diagrams/layout13.xml"/><Relationship Id="rId7" Type="http://schemas.openxmlformats.org/officeDocument/2006/relationships/hyperlink" Target="https://www.researchgate.net/figure/The-Final-results-of-buildings-roofs-detection-and-recognition-based-on-the-combination_fig5_323187472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arles.prego@gmail.com" TargetMode="External"/><Relationship Id="rId2" Type="http://schemas.openxmlformats.org/officeDocument/2006/relationships/hyperlink" Target="mailto:paucutrina@gmail.com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diagramLayout" Target="../diagrams/layout2.xml"/><Relationship Id="rId3" Type="http://schemas.openxmlformats.org/officeDocument/2006/relationships/hyperlink" Target="https://arxiv.org/abs/1805.07470" TargetMode="External"/><Relationship Id="rId7" Type="http://schemas.openxmlformats.org/officeDocument/2006/relationships/image" Target="../media/image15.png"/><Relationship Id="rId12" Type="http://schemas.openxmlformats.org/officeDocument/2006/relationships/diagramData" Target="../diagrams/data2.xml"/><Relationship Id="rId2" Type="http://schemas.openxmlformats.org/officeDocument/2006/relationships/hyperlink" Target="https://web.stanford.edu/class/cs231a/prev_projects_2016/CrisJim231AProject.pdf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4.pn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6.png"/><Relationship Id="rId4" Type="http://schemas.openxmlformats.org/officeDocument/2006/relationships/hyperlink" Target="http://cs231n.stanford.edu/reports/2016/pdfs/121_Report.pdf" TargetMode="External"/><Relationship Id="rId9" Type="http://schemas.openxmlformats.org/officeDocument/2006/relationships/hyperlink" Target="https://www.researchgate.net/publication/265034351_Solving_nonogram_puzzles_by_reinforcement_learning" TargetMode="External"/><Relationship Id="rId1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TANGRAI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7275" y="3550971"/>
            <a:ext cx="6857999" cy="953029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CA" dirty="0"/>
              <a:t>Pau Cutrina Vilalta</a:t>
            </a:r>
          </a:p>
          <a:p>
            <a:pPr algn="ctr">
              <a:lnSpc>
                <a:spcPct val="100000"/>
              </a:lnSpc>
            </a:pPr>
            <a:r>
              <a:rPr lang="en-CA" dirty="0"/>
              <a:t>Carles pregonas graells </a:t>
            </a:r>
          </a:p>
          <a:p>
            <a:pPr algn="ctr">
              <a:lnSpc>
                <a:spcPct val="100000"/>
              </a:lnSpc>
            </a:pPr>
            <a:r>
              <a:rPr lang="en-CA" dirty="0"/>
              <a:t>SAMIR KANAAN IZQUIERDO</a:t>
            </a:r>
          </a:p>
          <a:p>
            <a:pPr algn="ctr">
              <a:lnSpc>
                <a:spcPct val="100000"/>
              </a:lnSpc>
            </a:pPr>
            <a:endParaRPr lang="en-CA" dirty="0"/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Structure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64CB7D-2510-4A95-B9F3-D7BFDFC2C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4" t="5908" r="4650" b="10128"/>
          <a:stretch/>
        </p:blipFill>
        <p:spPr>
          <a:xfrm flipH="1">
            <a:off x="423083" y="3442041"/>
            <a:ext cx="1800000" cy="16405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074" name="Picture 2" descr="Resultado de imagen para deep reinforcement learning">
            <a:extLst>
              <a:ext uri="{FF2B5EF4-FFF2-40B4-BE49-F238E27FC236}">
                <a16:creationId xmlns:a16="http://schemas.microsoft.com/office/drawing/2014/main" id="{D9FE908E-1AF4-47D0-A60C-31B6D4E8E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09" t="45631" r="37160" b="8315"/>
          <a:stretch/>
        </p:blipFill>
        <p:spPr bwMode="auto">
          <a:xfrm>
            <a:off x="3373112" y="3376285"/>
            <a:ext cx="2210541" cy="19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TextBox 2055">
            <a:extLst>
              <a:ext uri="{FF2B5EF4-FFF2-40B4-BE49-F238E27FC236}">
                <a16:creationId xmlns:a16="http://schemas.microsoft.com/office/drawing/2014/main" id="{E06B3C62-FFC6-4344-8CB1-3F4C22225BD1}"/>
              </a:ext>
            </a:extLst>
          </p:cNvPr>
          <p:cNvSpPr txBox="1"/>
          <p:nvPr/>
        </p:nvSpPr>
        <p:spPr>
          <a:xfrm>
            <a:off x="8635293" y="3523637"/>
            <a:ext cx="102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Reward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State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Done</a:t>
            </a:r>
            <a:endParaRPr lang="en-US" dirty="0"/>
          </a:p>
        </p:txBody>
      </p:sp>
      <p:pic>
        <p:nvPicPr>
          <p:cNvPr id="3076" name="Picture 4" descr="Resultado de imagen para brain drawing">
            <a:extLst>
              <a:ext uri="{FF2B5EF4-FFF2-40B4-BE49-F238E27FC236}">
                <a16:creationId xmlns:a16="http://schemas.microsoft.com/office/drawing/2014/main" id="{2838F998-CA21-4E80-ACD8-DE3EFBA0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151" y="3657214"/>
            <a:ext cx="1344001" cy="8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ight Brace 2056">
            <a:extLst>
              <a:ext uri="{FF2B5EF4-FFF2-40B4-BE49-F238E27FC236}">
                <a16:creationId xmlns:a16="http://schemas.microsoft.com/office/drawing/2014/main" id="{9EA0811D-AC98-411C-A2C7-7D4880DCF1E4}"/>
              </a:ext>
            </a:extLst>
          </p:cNvPr>
          <p:cNvSpPr/>
          <p:nvPr/>
        </p:nvSpPr>
        <p:spPr>
          <a:xfrm>
            <a:off x="9683712" y="3376285"/>
            <a:ext cx="408374" cy="17720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5" name="Connector: Curved 2074">
            <a:extLst>
              <a:ext uri="{FF2B5EF4-FFF2-40B4-BE49-F238E27FC236}">
                <a16:creationId xmlns:a16="http://schemas.microsoft.com/office/drawing/2014/main" id="{2ED75799-D2FA-4811-9C40-BE35CD14C0A1}"/>
              </a:ext>
            </a:extLst>
          </p:cNvPr>
          <p:cNvCxnSpPr>
            <a:cxnSpLocks/>
            <a:stCxn id="3074" idx="2"/>
            <a:endCxn id="66" idx="2"/>
          </p:cNvCxnSpPr>
          <p:nvPr/>
        </p:nvCxnSpPr>
        <p:spPr>
          <a:xfrm rot="5400000" flipH="1" flipV="1">
            <a:off x="5648015" y="4016899"/>
            <a:ext cx="178351" cy="2517617"/>
          </a:xfrm>
          <a:prstGeom prst="curvedConnector3">
            <a:avLst>
              <a:gd name="adj1" fmla="val -3023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E726C04-5991-4C70-A40C-D455398746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0" t="5908" r="3740" b="10128"/>
          <a:stretch/>
        </p:blipFill>
        <p:spPr>
          <a:xfrm flipH="1">
            <a:off x="6096000" y="3429000"/>
            <a:ext cx="1800000" cy="175753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A65FAD-1F7F-410E-87EA-A158590C4D50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7896000" y="4307766"/>
            <a:ext cx="9073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12502DC-B1AA-4E3A-B469-C0D9A4BA47E5}"/>
              </a:ext>
            </a:extLst>
          </p:cNvPr>
          <p:cNvCxnSpPr>
            <a:cxnSpLocks/>
            <a:stCxn id="66" idx="1"/>
          </p:cNvCxnSpPr>
          <p:nvPr/>
        </p:nvCxnSpPr>
        <p:spPr>
          <a:xfrm flipV="1">
            <a:off x="7896000" y="3785734"/>
            <a:ext cx="827403" cy="522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DD55B4-8243-4B28-AD6F-710BA981448E}"/>
              </a:ext>
            </a:extLst>
          </p:cNvPr>
          <p:cNvCxnSpPr>
            <a:cxnSpLocks/>
            <a:stCxn id="66" idx="1"/>
          </p:cNvCxnSpPr>
          <p:nvPr/>
        </p:nvCxnSpPr>
        <p:spPr>
          <a:xfrm>
            <a:off x="7896000" y="4307766"/>
            <a:ext cx="907302" cy="558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7BED46F0-2F47-409D-A49A-EA73BBD24A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370" b="87372" l="63905" r="84825">
                        <a14:foregroundMark x1="75000" y1="73413" x2="75000" y2="73413"/>
                        <a14:foregroundMark x1="72984" y1="68651" x2="74194" y2="86905"/>
                      </a14:backgroundRemoval>
                    </a14:imgEffect>
                  </a14:imgLayer>
                </a14:imgProps>
              </a:ext>
            </a:extLst>
          </a:blip>
          <a:srcRect l="61290" t="64870" r="12560" b="10128"/>
          <a:stretch/>
        </p:blipFill>
        <p:spPr>
          <a:xfrm flipH="1">
            <a:off x="5339462" y="5560978"/>
            <a:ext cx="795455" cy="772833"/>
          </a:xfrm>
          <a:prstGeom prst="rect">
            <a:avLst/>
          </a:prstGeom>
          <a:ln w="19050">
            <a:noFill/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5422A69-852F-4182-A6EA-45FF113432D7}"/>
              </a:ext>
            </a:extLst>
          </p:cNvPr>
          <p:cNvSpPr/>
          <p:nvPr/>
        </p:nvSpPr>
        <p:spPr>
          <a:xfrm>
            <a:off x="729010" y="2810858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state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6A7325-39C7-4634-9B56-FA0AF9439C07}"/>
              </a:ext>
            </a:extLst>
          </p:cNvPr>
          <p:cNvSpPr/>
          <p:nvPr/>
        </p:nvSpPr>
        <p:spPr>
          <a:xfrm>
            <a:off x="5458417" y="5762728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1E9DC68-B544-4557-BFD0-56575E21F190}"/>
              </a:ext>
            </a:extLst>
          </p:cNvPr>
          <p:cNvSpPr/>
          <p:nvPr/>
        </p:nvSpPr>
        <p:spPr>
          <a:xfrm>
            <a:off x="6638047" y="2810858"/>
            <a:ext cx="111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0219EC-AD0C-4B25-A2D8-9CCE692513F2}"/>
                  </a:ext>
                </a:extLst>
              </p:cNvPr>
              <p:cNvSpPr/>
              <p:nvPr/>
            </p:nvSpPr>
            <p:spPr>
              <a:xfrm>
                <a:off x="2320442" y="4800910"/>
                <a:ext cx="1121141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7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>
                              <a:latin typeface="Cambria Math" panose="02040503050406030204" pitchFamily="18" charset="0"/>
                            </a:rPr>
                            <m:t>00,01,02</m:t>
                          </m:r>
                          <m:r>
                            <a:rPr lang="en-US" sz="700" i="0">
                              <a:latin typeface="Cambria Math" panose="02040503050406030204" pitchFamily="18" charset="0"/>
                            </a:rPr>
                            <m:t>,...,</m:t>
                          </m:r>
                          <m:r>
                            <a:rPr lang="en-US" sz="700" i="0" smtClean="0">
                              <a:latin typeface="Cambria Math" panose="02040503050406030204" pitchFamily="18" charset="0"/>
                            </a:rPr>
                            <m:t>97,98,99</m:t>
                          </m:r>
                          <m:r>
                            <a:rPr lang="en-US" sz="700" i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0219EC-AD0C-4B25-A2D8-9CCE692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42" y="4800910"/>
                <a:ext cx="1121141" cy="200055"/>
              </a:xfrm>
              <a:prstGeom prst="rect">
                <a:avLst/>
              </a:prstGeom>
              <a:blipFill>
                <a:blip r:embed="rId9"/>
                <a:stretch>
                  <a:fillRect l="-5978" t="-81250" b="-1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D7C395-33ED-4093-8778-146ABCFBE722}"/>
                  </a:ext>
                </a:extLst>
              </p:cNvPr>
              <p:cNvSpPr/>
              <p:nvPr/>
            </p:nvSpPr>
            <p:spPr>
              <a:xfrm>
                <a:off x="5516809" y="4123100"/>
                <a:ext cx="522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D7C395-33ED-4093-8778-146ABCFBE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09" y="4123100"/>
                <a:ext cx="5227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62A347C-DC83-486F-8B93-12E81C44B8B6}"/>
                  </a:ext>
                </a:extLst>
              </p:cNvPr>
              <p:cNvSpPr/>
              <p:nvPr/>
            </p:nvSpPr>
            <p:spPr>
              <a:xfrm>
                <a:off x="2561442" y="4185918"/>
                <a:ext cx="718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62A347C-DC83-486F-8B93-12E81C44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42" y="4185918"/>
                <a:ext cx="7182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Resultado de imagen para weights neural network">
            <a:extLst>
              <a:ext uri="{FF2B5EF4-FFF2-40B4-BE49-F238E27FC236}">
                <a16:creationId xmlns:a16="http://schemas.microsoft.com/office/drawing/2014/main" id="{03022568-16F5-479E-A549-C5337C0F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5" y="2184934"/>
            <a:ext cx="1861611" cy="8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8A958E0-DE54-4CBE-92B5-70B505AFAD1F}"/>
              </a:ext>
            </a:extLst>
          </p:cNvPr>
          <p:cNvCxnSpPr>
            <a:cxnSpLocks/>
            <a:endCxn id="3078" idx="2"/>
          </p:cNvCxnSpPr>
          <p:nvPr/>
        </p:nvCxnSpPr>
        <p:spPr>
          <a:xfrm flipV="1">
            <a:off x="10977150" y="3069199"/>
            <a:ext cx="1" cy="537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0C2F900C-8935-44BA-B0B5-E990477D4F80}"/>
              </a:ext>
            </a:extLst>
          </p:cNvPr>
          <p:cNvCxnSpPr>
            <a:cxnSpLocks/>
            <a:stCxn id="3078" idx="0"/>
            <a:endCxn id="83" idx="0"/>
          </p:cNvCxnSpPr>
          <p:nvPr/>
        </p:nvCxnSpPr>
        <p:spPr>
          <a:xfrm rot="16200000" flipH="1" flipV="1">
            <a:off x="5837155" y="-2329138"/>
            <a:ext cx="625924" cy="9654068"/>
          </a:xfrm>
          <a:prstGeom prst="curvedConnector3">
            <a:avLst>
              <a:gd name="adj1" fmla="val -47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B01D700-BA78-4907-AEFE-276085F3CCB8}"/>
              </a:ext>
            </a:extLst>
          </p:cNvPr>
          <p:cNvSpPr/>
          <p:nvPr/>
        </p:nvSpPr>
        <p:spPr>
          <a:xfrm>
            <a:off x="5643318" y="1502639"/>
            <a:ext cx="79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7EB19E-C6F0-4875-9FF4-EE12D7472678}"/>
              </a:ext>
            </a:extLst>
          </p:cNvPr>
          <p:cNvSpPr/>
          <p:nvPr/>
        </p:nvSpPr>
        <p:spPr>
          <a:xfrm>
            <a:off x="10977150" y="3160495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AA7865-C8AE-4482-94DB-A466481E0E60}"/>
              </a:ext>
            </a:extLst>
          </p:cNvPr>
          <p:cNvSpPr txBox="1"/>
          <p:nvPr/>
        </p:nvSpPr>
        <p:spPr>
          <a:xfrm>
            <a:off x="4213530" y="3057863"/>
            <a:ext cx="91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act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C9D2A5-8BFF-416F-B762-4FD0AE715CF2}"/>
                  </a:ext>
                </a:extLst>
              </p:cNvPr>
              <p:cNvSpPr/>
              <p:nvPr/>
            </p:nvSpPr>
            <p:spPr>
              <a:xfrm>
                <a:off x="5583653" y="4785521"/>
                <a:ext cx="32573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" b="0" i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C9D2A5-8BFF-416F-B762-4FD0AE71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53" y="4785521"/>
                <a:ext cx="325730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1" name="Content Placeholder 2" descr="Smart Art">
            <a:extLst>
              <a:ext uri="{FF2B5EF4-FFF2-40B4-BE49-F238E27FC236}">
                <a16:creationId xmlns:a16="http://schemas.microsoft.com/office/drawing/2014/main" id="{7EC18C24-A6C2-45D2-9341-AD0B33903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630278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0CFF78B4-3308-4E32-B5DC-5FAAE399F761}"/>
              </a:ext>
            </a:extLst>
          </p:cNvPr>
          <p:cNvSpPr/>
          <p:nvPr/>
        </p:nvSpPr>
        <p:spPr>
          <a:xfrm>
            <a:off x="3994596" y="2268811"/>
            <a:ext cx="942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Q-Table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3BA71B7-E783-4D22-A5E2-1DA2355BCFF3}"/>
              </a:ext>
            </a:extLst>
          </p:cNvPr>
          <p:cNvCxnSpPr>
            <a:cxnSpLocks/>
          </p:cNvCxnSpPr>
          <p:nvPr/>
        </p:nvCxnSpPr>
        <p:spPr>
          <a:xfrm flipV="1">
            <a:off x="4465623" y="2629806"/>
            <a:ext cx="1" cy="537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13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ezgif.com-crop">
            <a:hlinkClick r:id="" action="ppaction://media"/>
            <a:extLst>
              <a:ext uri="{FF2B5EF4-FFF2-40B4-BE49-F238E27FC236}">
                <a16:creationId xmlns:a16="http://schemas.microsoft.com/office/drawing/2014/main" id="{EA605E3F-4AED-425F-87AC-FFDF97FEB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2913" y="2552512"/>
            <a:ext cx="2758236" cy="2758236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Display example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8402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2A65B5DE-880E-4057-B04C-44FD40B24E8C}"/>
              </a:ext>
            </a:extLst>
          </p:cNvPr>
          <p:cNvSpPr txBox="1"/>
          <p:nvPr/>
        </p:nvSpPr>
        <p:spPr>
          <a:xfrm>
            <a:off x="1141413" y="2337770"/>
            <a:ext cx="5080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HackathonCU</a:t>
            </a:r>
            <a:r>
              <a:rPr lang="en-CA" sz="2400" dirty="0"/>
              <a:t>\</a:t>
            </a:r>
          </a:p>
          <a:p>
            <a:r>
              <a:rPr lang="en-CA" sz="2400" dirty="0"/>
              <a:t>	setup.py</a:t>
            </a:r>
          </a:p>
          <a:p>
            <a:r>
              <a:rPr lang="en-CA" sz="2400" dirty="0"/>
              <a:t>	tangrai_agent.py</a:t>
            </a:r>
          </a:p>
          <a:p>
            <a:r>
              <a:rPr lang="en-CA" sz="2400" dirty="0"/>
              <a:t>	</a:t>
            </a:r>
            <a:r>
              <a:rPr lang="en-CA" sz="2400" dirty="0" err="1"/>
              <a:t>tangrai</a:t>
            </a:r>
            <a:endParaRPr lang="en-CA" sz="2400" dirty="0"/>
          </a:p>
          <a:p>
            <a:r>
              <a:rPr lang="en-CA" sz="2400" dirty="0"/>
              <a:t>		__init__.py</a:t>
            </a:r>
          </a:p>
          <a:p>
            <a:r>
              <a:rPr lang="en-CA" sz="2400" dirty="0"/>
              <a:t>		</a:t>
            </a:r>
            <a:r>
              <a:rPr lang="en-CA" sz="2400" dirty="0" err="1"/>
              <a:t>envs</a:t>
            </a:r>
            <a:r>
              <a:rPr lang="en-CA" sz="2400" dirty="0"/>
              <a:t>\</a:t>
            </a:r>
          </a:p>
          <a:p>
            <a:r>
              <a:rPr lang="en-CA" sz="2400" dirty="0"/>
              <a:t>			__init__.py</a:t>
            </a:r>
          </a:p>
          <a:p>
            <a:r>
              <a:rPr lang="en-CA" sz="2400" dirty="0"/>
              <a:t>			tangrai_engine.py</a:t>
            </a:r>
          </a:p>
          <a:p>
            <a:r>
              <a:rPr lang="en-CA" sz="2400" dirty="0"/>
              <a:t>			tangrai_env.py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B2C54-7845-464C-8034-D3A18F1B0901}"/>
              </a:ext>
            </a:extLst>
          </p:cNvPr>
          <p:cNvSpPr txBox="1"/>
          <p:nvPr/>
        </p:nvSpPr>
        <p:spPr>
          <a:xfrm>
            <a:off x="2858696" y="2858588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Create </a:t>
            </a:r>
            <a:r>
              <a:rPr lang="en-CA" sz="1200" dirty="0" err="1"/>
              <a:t>openAI</a:t>
            </a:r>
            <a:r>
              <a:rPr lang="en-CA" sz="1200" dirty="0"/>
              <a:t> environment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D5CE43-A16D-49D4-9116-58A96260C604}"/>
              </a:ext>
            </a:extLst>
          </p:cNvPr>
          <p:cNvSpPr txBox="1"/>
          <p:nvPr/>
        </p:nvSpPr>
        <p:spPr>
          <a:xfrm>
            <a:off x="3868346" y="320039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Execution and training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B5275A-6954-4AFC-94F4-D60639C9F830}"/>
              </a:ext>
            </a:extLst>
          </p:cNvPr>
          <p:cNvSpPr txBox="1"/>
          <p:nvPr/>
        </p:nvSpPr>
        <p:spPr>
          <a:xfrm>
            <a:off x="3459207" y="396189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Environment registration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C17DCF-4C55-44C3-A742-4258F9136F6E}"/>
              </a:ext>
            </a:extLst>
          </p:cNvPr>
          <p:cNvSpPr txBox="1"/>
          <p:nvPr/>
        </p:nvSpPr>
        <p:spPr>
          <a:xfrm>
            <a:off x="3964032" y="4691427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Import functions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781AEA-7FE6-44EA-91FA-46B6D46DECDB}"/>
              </a:ext>
            </a:extLst>
          </p:cNvPr>
          <p:cNvSpPr txBox="1"/>
          <p:nvPr/>
        </p:nvSpPr>
        <p:spPr>
          <a:xfrm>
            <a:off x="4412814" y="5412721"/>
            <a:ext cx="3363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Connect engine and agent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E4AF8C-8651-4B77-A15A-836B1598D4BD}"/>
              </a:ext>
            </a:extLst>
          </p:cNvPr>
          <p:cNvSpPr txBox="1"/>
          <p:nvPr/>
        </p:nvSpPr>
        <p:spPr>
          <a:xfrm>
            <a:off x="4840549" y="5069269"/>
            <a:ext cx="113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Functionality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68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Current parameters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95661A-0096-4A59-8A51-26ACA0057333}"/>
              </a:ext>
            </a:extLst>
          </p:cNvPr>
          <p:cNvSpPr/>
          <p:nvPr/>
        </p:nvSpPr>
        <p:spPr>
          <a:xfrm>
            <a:off x="1290320" y="182951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episodes=5000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max_env_steps</a:t>
            </a:r>
            <a:r>
              <a:rPr lang="en-US" sz="2400" dirty="0"/>
              <a:t>=7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epsilon_decay</a:t>
            </a:r>
            <a:r>
              <a:rPr lang="en-US" sz="2400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epsilon=0.8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epsilon_min</a:t>
            </a:r>
            <a:r>
              <a:rPr lang="en-US" sz="2400" dirty="0"/>
              <a:t>=0.01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gamma=0.8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learning_rate</a:t>
            </a:r>
            <a:r>
              <a:rPr lang="en-US" sz="2400" dirty="0"/>
              <a:t>=.001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alpha_decay</a:t>
            </a:r>
            <a:r>
              <a:rPr lang="en-US" sz="2400" dirty="0"/>
              <a:t>=0.1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batch_size</a:t>
            </a:r>
            <a:r>
              <a:rPr lang="en-US" sz="2400" dirty="0"/>
              <a:t>=4</a:t>
            </a:r>
          </a:p>
        </p:txBody>
      </p:sp>
    </p:spTree>
    <p:extLst>
      <p:ext uri="{BB962C8B-B14F-4D97-AF65-F5344CB8AC3E}">
        <p14:creationId xmlns:p14="http://schemas.microsoft.com/office/powerpoint/2010/main" val="112765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Pending tasks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564480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B5FDF5-3873-4CD3-A7D7-98B1CCE9AF5C}"/>
              </a:ext>
            </a:extLst>
          </p:cNvPr>
          <p:cNvSpPr txBox="1"/>
          <p:nvPr/>
        </p:nvSpPr>
        <p:spPr>
          <a:xfrm>
            <a:off x="1371600" y="1800225"/>
            <a:ext cx="92392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Render the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Increase the evaluation techniques to improve the feedback.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Adjust the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Include rotations and random choice of each piece.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 the results using unseen pieces.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Optimize the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2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8E47D2C4-3A89-46A7-A98A-9FE1C62E403C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Pending tasks</a:t>
            </a:r>
            <a:endParaRPr lang="en-US" dirty="0"/>
          </a:p>
        </p:txBody>
      </p:sp>
      <p:graphicFrame>
        <p:nvGraphicFramePr>
          <p:cNvPr id="54" name="Content Placeholder 2" descr="Smart Art">
            <a:extLst>
              <a:ext uri="{FF2B5EF4-FFF2-40B4-BE49-F238E27FC236}">
                <a16:creationId xmlns:a16="http://schemas.microsoft.com/office/drawing/2014/main" id="{2831211D-F83A-4073-9031-A4C1638654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The Final results of buildings' roofs detection and recognition based on the combination of RGB images and DSMs [27]Â ">
            <a:hlinkClick r:id="rId7"/>
            <a:extLst>
              <a:ext uri="{FF2B5EF4-FFF2-40B4-BE49-F238E27FC236}">
                <a16:creationId xmlns:a16="http://schemas.microsoft.com/office/drawing/2014/main" id="{A30DD468-5E9C-4940-BF9E-BD29AC1CA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4" t="438" r="874" b="1488"/>
          <a:stretch/>
        </p:blipFill>
        <p:spPr bwMode="auto">
          <a:xfrm>
            <a:off x="4135525" y="2680268"/>
            <a:ext cx="2248504" cy="30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56CA1-83F7-4C89-BE2A-6D82F0D45B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84" t="5908" r="4650" b="10128"/>
          <a:stretch/>
        </p:blipFill>
        <p:spPr>
          <a:xfrm flipH="1">
            <a:off x="6916680" y="3253440"/>
            <a:ext cx="1800000" cy="16405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1D3840-66E2-49BB-92CE-61039EA48A10}"/>
              </a:ext>
            </a:extLst>
          </p:cNvPr>
          <p:cNvCxnSpPr/>
          <p:nvPr/>
        </p:nvCxnSpPr>
        <p:spPr>
          <a:xfrm>
            <a:off x="7816680" y="3549084"/>
            <a:ext cx="0" cy="6849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27B84B-C23F-4E83-95D3-75976B623A36}"/>
              </a:ext>
            </a:extLst>
          </p:cNvPr>
          <p:cNvCxnSpPr>
            <a:cxnSpLocks/>
          </p:cNvCxnSpPr>
          <p:nvPr/>
        </p:nvCxnSpPr>
        <p:spPr>
          <a:xfrm>
            <a:off x="7816680" y="4223230"/>
            <a:ext cx="18088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5AA08-21EC-4860-92CC-3C57C8BEE843}"/>
              </a:ext>
            </a:extLst>
          </p:cNvPr>
          <p:cNvCxnSpPr/>
          <p:nvPr/>
        </p:nvCxnSpPr>
        <p:spPr>
          <a:xfrm>
            <a:off x="8004734" y="4233987"/>
            <a:ext cx="0" cy="1721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54167-CF9F-4DB7-BD90-1E8D974BACFB}"/>
              </a:ext>
            </a:extLst>
          </p:cNvPr>
          <p:cNvCxnSpPr/>
          <p:nvPr/>
        </p:nvCxnSpPr>
        <p:spPr>
          <a:xfrm>
            <a:off x="7997562" y="4395352"/>
            <a:ext cx="1936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8A39E8-30E5-4310-ABF1-7E55D50D51F0}"/>
              </a:ext>
            </a:extLst>
          </p:cNvPr>
          <p:cNvCxnSpPr/>
          <p:nvPr/>
        </p:nvCxnSpPr>
        <p:spPr>
          <a:xfrm>
            <a:off x="8184028" y="4406110"/>
            <a:ext cx="0" cy="15777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E2404C-9BFC-4EA9-BCB1-209820E7D63E}"/>
              </a:ext>
            </a:extLst>
          </p:cNvPr>
          <p:cNvCxnSpPr/>
          <p:nvPr/>
        </p:nvCxnSpPr>
        <p:spPr>
          <a:xfrm>
            <a:off x="8191200" y="4563888"/>
            <a:ext cx="1721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1AEFBF-BC89-4EDC-9F37-AA00D8742C08}"/>
              </a:ext>
            </a:extLst>
          </p:cNvPr>
          <p:cNvCxnSpPr/>
          <p:nvPr/>
        </p:nvCxnSpPr>
        <p:spPr>
          <a:xfrm flipV="1">
            <a:off x="8366908" y="3890639"/>
            <a:ext cx="0" cy="6732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BE54DC-617C-4339-A520-67D9F76356A4}"/>
              </a:ext>
            </a:extLst>
          </p:cNvPr>
          <p:cNvCxnSpPr/>
          <p:nvPr/>
        </p:nvCxnSpPr>
        <p:spPr>
          <a:xfrm>
            <a:off x="7816680" y="3549084"/>
            <a:ext cx="1880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7B4B65-9288-4EF1-BC7D-7A554D5004DE}"/>
              </a:ext>
            </a:extLst>
          </p:cNvPr>
          <p:cNvCxnSpPr>
            <a:cxnSpLocks/>
          </p:cNvCxnSpPr>
          <p:nvPr/>
        </p:nvCxnSpPr>
        <p:spPr>
          <a:xfrm>
            <a:off x="8004734" y="3549084"/>
            <a:ext cx="0" cy="1780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3CB86D-445A-40E3-98CE-45AACD9640E7}"/>
              </a:ext>
            </a:extLst>
          </p:cNvPr>
          <p:cNvCxnSpPr/>
          <p:nvPr/>
        </p:nvCxnSpPr>
        <p:spPr>
          <a:xfrm>
            <a:off x="7997562" y="3727183"/>
            <a:ext cx="18646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435AD1-2EC1-4431-AE5F-74C72A8CF7B1}"/>
              </a:ext>
            </a:extLst>
          </p:cNvPr>
          <p:cNvCxnSpPr>
            <a:cxnSpLocks/>
          </p:cNvCxnSpPr>
          <p:nvPr/>
        </p:nvCxnSpPr>
        <p:spPr>
          <a:xfrm>
            <a:off x="8184028" y="3727183"/>
            <a:ext cx="0" cy="1634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A92E04-2B06-4B19-9B20-B9AB59422A4F}"/>
              </a:ext>
            </a:extLst>
          </p:cNvPr>
          <p:cNvCxnSpPr/>
          <p:nvPr/>
        </p:nvCxnSpPr>
        <p:spPr>
          <a:xfrm>
            <a:off x="8191200" y="3890639"/>
            <a:ext cx="179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52347592-BFF0-4373-B9CE-B8FDC207D69E}"/>
              </a:ext>
            </a:extLst>
          </p:cNvPr>
          <p:cNvSpPr txBox="1"/>
          <p:nvPr/>
        </p:nvSpPr>
        <p:spPr>
          <a:xfrm>
            <a:off x="4211307" y="1640059"/>
            <a:ext cx="487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CNN to define the states </a:t>
            </a:r>
            <a:r>
              <a:rPr lang="en-CA" dirty="0">
                <a:sym typeface="Wingdings" panose="05000000000000000000" pitchFamily="2" charset="2"/>
              </a:rPr>
              <a:t> Generic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0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2"/>
              </a:rPr>
              <a:t>paucutrina@gmail.com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carles.prego@gmail.com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9" name="Picture 2" descr="Resultado de imagen para computers">
            <a:extLst>
              <a:ext uri="{FF2B5EF4-FFF2-40B4-BE49-F238E27FC236}">
                <a16:creationId xmlns:a16="http://schemas.microsoft.com/office/drawing/2014/main" id="{207A88F5-6195-49B1-B40E-AEDAFAFB248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8849" r="-16" b="24559"/>
          <a:stretch/>
        </p:blipFill>
        <p:spPr bwMode="auto">
          <a:xfrm>
            <a:off x="1141413" y="606425"/>
            <a:ext cx="991235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7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05617"/>
              </p:ext>
            </p:extLst>
          </p:nvPr>
        </p:nvGraphicFramePr>
        <p:xfrm>
          <a:off x="7962518" y="796924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BACKGROUND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DF91-5692-4996-B69B-D8D72C779A04}"/>
              </a:ext>
            </a:extLst>
          </p:cNvPr>
          <p:cNvSpPr txBox="1"/>
          <p:nvPr/>
        </p:nvSpPr>
        <p:spPr>
          <a:xfrm>
            <a:off x="1569760" y="1660912"/>
            <a:ext cx="452465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Previous research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Puzzle</a:t>
            </a:r>
            <a:r>
              <a:rPr lang="en-CA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Rubik's cube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Tetris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Others: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2C258-8672-4BE2-9DE1-5EAB6C0BECE7}"/>
              </a:ext>
            </a:extLst>
          </p:cNvPr>
          <p:cNvSpPr/>
          <p:nvPr/>
        </p:nvSpPr>
        <p:spPr>
          <a:xfrm>
            <a:off x="1640834" y="5942279"/>
            <a:ext cx="3198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https://pathak22.github.io/large-scale-curiosity/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A846F-B6A5-4EED-A63B-2C5F0E9B3F14}"/>
              </a:ext>
            </a:extLst>
          </p:cNvPr>
          <p:cNvSpPr/>
          <p:nvPr/>
        </p:nvSpPr>
        <p:spPr>
          <a:xfrm>
            <a:off x="1640834" y="6219278"/>
            <a:ext cx="7938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https://blog.openai.com/reinforcement-learning-with-prediction-based-rewards/</a:t>
            </a:r>
          </a:p>
        </p:txBody>
      </p:sp>
      <p:pic>
        <p:nvPicPr>
          <p:cNvPr id="1026" name="Picture 2" descr="https://cdn-images-1.medium.com/max/1600/1*_n4hcTM-akUEoWL1i05xVg.png">
            <a:extLst>
              <a:ext uri="{FF2B5EF4-FFF2-40B4-BE49-F238E27FC236}">
                <a16:creationId xmlns:a16="http://schemas.microsoft.com/office/drawing/2014/main" id="{3CDAC7C5-BB8C-4146-BA6A-01316742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39" y="3986207"/>
            <a:ext cx="2535779" cy="138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DF9BE-2DB8-4678-82D1-AE10D5EBB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9" b="89703" l="1871" r="93813">
                        <a14:foregroundMark x1="28201" y1="5721" x2="5468" y2="4119"/>
                        <a14:foregroundMark x1="5468" y1="4119" x2="3885" y2="4805"/>
                        <a14:foregroundMark x1="4604" y1="20366" x2="3165" y2="72998"/>
                        <a14:foregroundMark x1="7770" y1="26316" x2="2590" y2="27002"/>
                        <a14:foregroundMark x1="1871" y1="27002" x2="1871" y2="27002"/>
                        <a14:foregroundMark x1="13669" y1="11670" x2="6187" y2="37986"/>
                        <a14:foregroundMark x1="12662" y1="29977" x2="17266" y2="10069"/>
                        <a14:foregroundMark x1="17266" y1="10069" x2="8201" y2="18764"/>
                        <a14:foregroundMark x1="8201" y1="18764" x2="6906" y2="27918"/>
                        <a14:foregroundMark x1="12374" y1="17162" x2="3309" y2="8238"/>
                        <a14:foregroundMark x1="3309" y1="8238" x2="4892" y2="14188"/>
                        <a14:foregroundMark x1="13237" y1="8467" x2="10216" y2="41648"/>
                        <a14:foregroundMark x1="24604" y1="16705" x2="30072" y2="17391"/>
                        <a14:foregroundMark x1="40000" y1="18993" x2="39424" y2="61785"/>
                        <a14:foregroundMark x1="64604" y1="31121" x2="67914" y2="47826"/>
                        <a14:foregroundMark x1="67914" y1="47826" x2="67914" y2="54233"/>
                        <a14:foregroundMark x1="60144" y1="26316" x2="54676" y2="35469"/>
                        <a14:foregroundMark x1="52230" y1="21281" x2="52374" y2="30206"/>
                        <a14:foregroundMark x1="51367" y1="24027" x2="49784" y2="33867"/>
                        <a14:foregroundMark x1="51511" y1="28833" x2="49784" y2="25172"/>
                        <a14:foregroundMark x1="49928" y1="22197" x2="49928" y2="34554"/>
                        <a14:foregroundMark x1="50935" y1="20366" x2="59568" y2="16018"/>
                        <a14:foregroundMark x1="73525" y1="27918" x2="76259" y2="61098"/>
                        <a14:foregroundMark x1="77122" y1="35927" x2="69784" y2="40046"/>
                        <a14:foregroundMark x1="69496" y1="32952" x2="66475" y2="44394"/>
                        <a14:foregroundMark x1="74676" y1="64989" x2="74676" y2="64989"/>
                        <a14:foregroundMark x1="73669" y1="46224" x2="70504" y2="67048"/>
                        <a14:foregroundMark x1="55108" y1="30664" x2="54820" y2="21281"/>
                        <a14:foregroundMark x1="85755" y1="25858" x2="86906" y2="43478"/>
                        <a14:foregroundMark x1="86906" y1="43478" x2="86475" y2="44622"/>
                        <a14:foregroundMark x1="88201" y1="14645" x2="79281" y2="25858"/>
                        <a14:foregroundMark x1="84604" y1="21053" x2="76547" y2="29748"/>
                        <a14:foregroundMark x1="83309" y1="25172" x2="74964" y2="20595"/>
                        <a14:foregroundMark x1="89353" y1="16705" x2="79281" y2="16018"/>
                        <a14:foregroundMark x1="90504" y1="18535" x2="89065" y2="38673"/>
                        <a14:foregroundMark x1="93381" y1="17391" x2="93381" y2="17391"/>
                        <a14:foregroundMark x1="39137" y1="79405" x2="42302" y2="80778"/>
                        <a14:foregroundMark x1="84029" y1="67277" x2="84029" y2="67277"/>
                        <a14:foregroundMark x1="91799" y1="26087" x2="93094" y2="33181"/>
                        <a14:foregroundMark x1="93094" y1="24256" x2="93094" y2="31579"/>
                        <a14:foregroundMark x1="93813" y1="28375" x2="93813" y2="28375"/>
                        <a14:foregroundMark x1="81583" y1="68879" x2="81583" y2="68879"/>
                        <a14:foregroundMark x1="62590" y1="67735" x2="62590" y2="67735"/>
                        <a14:foregroundMark x1="84460" y1="13730" x2="84460" y2="13730"/>
                        <a14:foregroundMark x1="83597" y1="13501" x2="80144" y2="13501"/>
                        <a14:foregroundMark x1="89065" y1="14188" x2="82014" y2="13730"/>
                        <a14:foregroundMark x1="90072" y1="14416" x2="81727" y2="13501"/>
                        <a14:foregroundMark x1="87626" y1="12586" x2="87626" y2="12586"/>
                        <a14:foregroundMark x1="84748" y1="13501" x2="84748" y2="13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786" y="1360689"/>
            <a:ext cx="4718304" cy="2966761"/>
          </a:xfrm>
          <a:prstGeom prst="rect">
            <a:avLst/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3986F298-FB19-4CE8-99CA-8B26058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11" b="93860" l="4529" r="92754">
                        <a14:foregroundMark x1="38225" y1="13596" x2="73188" y2="27632"/>
                        <a14:foregroundMark x1="73188" y1="27632" x2="89855" y2="18860"/>
                        <a14:foregroundMark x1="86232" y1="25439" x2="78986" y2="56579"/>
                        <a14:foregroundMark x1="78986" y1="56579" x2="65217" y2="71491"/>
                        <a14:foregroundMark x1="65217" y1="71491" x2="59964" y2="73684"/>
                        <a14:foregroundMark x1="69928" y1="43860" x2="38768" y2="53509"/>
                        <a14:foregroundMark x1="51087" y1="35526" x2="26268" y2="54825"/>
                        <a14:foregroundMark x1="26268" y1="54825" x2="24819" y2="57018"/>
                        <a14:foregroundMark x1="47283" y1="25000" x2="28080" y2="54825"/>
                        <a14:foregroundMark x1="36775" y1="28070" x2="36775" y2="28070"/>
                        <a14:foregroundMark x1="38587" y1="20614" x2="32246" y2="44298"/>
                        <a14:foregroundMark x1="32246" y1="44298" x2="32246" y2="44298"/>
                        <a14:foregroundMark x1="25725" y1="41667" x2="5072" y2="41667"/>
                        <a14:foregroundMark x1="9239" y1="50439" x2="9964" y2="87719"/>
                        <a14:foregroundMark x1="22645" y1="51754" x2="20290" y2="93860"/>
                        <a14:foregroundMark x1="60870" y1="16667" x2="73732" y2="15789"/>
                        <a14:foregroundMark x1="73732" y1="15789" x2="85688" y2="16667"/>
                        <a14:foregroundMark x1="91304" y1="23684" x2="91123" y2="35088"/>
                        <a14:foregroundMark x1="30797" y1="81579" x2="13587" y2="77193"/>
                        <a14:foregroundMark x1="20833" y1="48684" x2="13768" y2="67544"/>
                        <a14:foregroundMark x1="16486" y1="52193" x2="10326" y2="60526"/>
                        <a14:foregroundMark x1="4891" y1="47807" x2="5072" y2="58333"/>
                        <a14:foregroundMark x1="21377" y1="76316" x2="12500" y2="82895"/>
                        <a14:foregroundMark x1="21920" y1="82456" x2="15761" y2="82895"/>
                        <a14:foregroundMark x1="45290" y1="28947" x2="60688" y2="25000"/>
                        <a14:foregroundMark x1="33152" y1="19737" x2="29710" y2="16228"/>
                        <a14:foregroundMark x1="92754" y1="15789" x2="92391" y2="39035"/>
                      </a14:backgroundRemoval>
                    </a14:imgEffect>
                  </a14:imgLayer>
                </a14:imgProps>
              </a:ext>
            </a:extLst>
          </a:blip>
          <a:srcRect l="3400" t="11701" r="5338" b="8873"/>
          <a:stretch/>
        </p:blipFill>
        <p:spPr>
          <a:xfrm>
            <a:off x="6705060" y="4327450"/>
            <a:ext cx="2411647" cy="866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A5C59-2DC8-4B3C-8DC6-27381FFA3E52}"/>
              </a:ext>
            </a:extLst>
          </p:cNvPr>
          <p:cNvSpPr/>
          <p:nvPr/>
        </p:nvSpPr>
        <p:spPr>
          <a:xfrm>
            <a:off x="1640834" y="6475915"/>
            <a:ext cx="7654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https://sandipanweb.wordpress.com/2017/03/24/solving-4-puzzles-with-reinforcement-learning-q-learning-in-python/</a:t>
            </a:r>
          </a:p>
        </p:txBody>
      </p:sp>
      <p:graphicFrame>
        <p:nvGraphicFramePr>
          <p:cNvPr id="15" name="Content Placeholder 2" descr="Smart Art">
            <a:extLst>
              <a:ext uri="{FF2B5EF4-FFF2-40B4-BE49-F238E27FC236}">
                <a16:creationId xmlns:a16="http://schemas.microsoft.com/office/drawing/2014/main" id="{1C858292-5742-4927-9F22-0EBD75AA5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898727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0955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Proposed project</a:t>
            </a:r>
            <a:endParaRPr lang="en-US" dirty="0"/>
          </a:p>
        </p:txBody>
      </p:sp>
      <p:pic>
        <p:nvPicPr>
          <p:cNvPr id="5" name="Picture 2" descr="Resultado de imagen para tangram">
            <a:extLst>
              <a:ext uri="{FF2B5EF4-FFF2-40B4-BE49-F238E27FC236}">
                <a16:creationId xmlns:a16="http://schemas.microsoft.com/office/drawing/2014/main" id="{399BA2FF-43D2-472F-A880-DCAAE76F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76" y="3666748"/>
            <a:ext cx="2657475" cy="26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032AC-5853-40EF-87D7-4146DBBF21F1}"/>
              </a:ext>
            </a:extLst>
          </p:cNvPr>
          <p:cNvSpPr txBox="1"/>
          <p:nvPr/>
        </p:nvSpPr>
        <p:spPr>
          <a:xfrm>
            <a:off x="1367161" y="2097088"/>
            <a:ext cx="52289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/>
              <a:t>TangrAI</a:t>
            </a:r>
            <a:r>
              <a:rPr lang="en-CA" sz="3200" dirty="0"/>
              <a:t>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 the empty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all the seven pieces.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125371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22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FE9D0-8481-4FCE-9605-0F902C257954}"/>
              </a:ext>
            </a:extLst>
          </p:cNvPr>
          <p:cNvSpPr txBox="1"/>
          <p:nvPr/>
        </p:nvSpPr>
        <p:spPr>
          <a:xfrm>
            <a:off x="1141412" y="2025968"/>
            <a:ext cx="7484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Project scope: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different positions achieve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found any piece with only one possible result?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152DB-DAD3-4ABB-B99E-E074F79737E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345680" y="2772078"/>
            <a:ext cx="148000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606B0F-3360-4780-B2C3-2AA8F27EA10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392159" y="3111713"/>
            <a:ext cx="4335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8AD26A-34B9-4D9E-B122-67FF8E4859BD}"/>
              </a:ext>
            </a:extLst>
          </p:cNvPr>
          <p:cNvSpPr txBox="1"/>
          <p:nvPr/>
        </p:nvSpPr>
        <p:spPr>
          <a:xfrm>
            <a:off x="8825685" y="2618190"/>
            <a:ext cx="167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Space optimization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AE2DF-78C8-4EBA-A142-9C0501EBAB99}"/>
              </a:ext>
            </a:extLst>
          </p:cNvPr>
          <p:cNvSpPr txBox="1"/>
          <p:nvPr/>
        </p:nvSpPr>
        <p:spPr>
          <a:xfrm>
            <a:off x="8825685" y="2957824"/>
            <a:ext cx="167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Design</a:t>
            </a:r>
            <a:endParaRPr lang="en-US" sz="1400" dirty="0"/>
          </a:p>
        </p:txBody>
      </p:sp>
      <p:graphicFrame>
        <p:nvGraphicFramePr>
          <p:cNvPr id="12" name="Content Placeholder 2" descr="Smart Art">
            <a:extLst>
              <a:ext uri="{FF2B5EF4-FFF2-40B4-BE49-F238E27FC236}">
                <a16:creationId xmlns:a16="http://schemas.microsoft.com/office/drawing/2014/main" id="{BF5278C6-B8CE-41AA-99D3-BCF6CCA6A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012466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06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427249"/>
              </p:ext>
            </p:extLst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2AE0EF-3342-47C3-9E6F-8719C053A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293938"/>
            <a:ext cx="4345497" cy="246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73134-A520-487B-8DCF-224E52E779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574"/>
          <a:stretch/>
        </p:blipFill>
        <p:spPr>
          <a:xfrm>
            <a:off x="5619750" y="1853103"/>
            <a:ext cx="3598624" cy="46624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D8F1EE-3113-4D08-B20F-0B42EDE9F6AF}"/>
              </a:ext>
            </a:extLst>
          </p:cNvPr>
          <p:cNvSpPr/>
          <p:nvPr/>
        </p:nvSpPr>
        <p:spPr>
          <a:xfrm rot="2204143">
            <a:off x="1943101" y="2460054"/>
            <a:ext cx="428625" cy="933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683CE5C-9E2B-4607-9CC2-DFFD80D0BE53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577997" y="-288320"/>
            <a:ext cx="699642" cy="4982488"/>
          </a:xfrm>
          <a:prstGeom prst="curvedConnector3">
            <a:avLst>
              <a:gd name="adj1" fmla="val 1326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9330FE0-AE51-45FC-BB19-3F8B3D0FA2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423" t="13997" r="22923" b="12934"/>
          <a:stretch>
            <a:fillRect/>
          </a:stretch>
        </p:blipFill>
        <p:spPr>
          <a:xfrm rot="18805074">
            <a:off x="9376704" y="1906634"/>
            <a:ext cx="1876177" cy="1875842"/>
          </a:xfrm>
          <a:custGeom>
            <a:avLst/>
            <a:gdLst>
              <a:gd name="connsiteX0" fmla="*/ 2520295 w 4942355"/>
              <a:gd name="connsiteY0" fmla="*/ 0 h 4941473"/>
              <a:gd name="connsiteX1" fmla="*/ 4942355 w 4942355"/>
              <a:gd name="connsiteY1" fmla="*/ 2455541 h 4941473"/>
              <a:gd name="connsiteX2" fmla="*/ 2422061 w 4942355"/>
              <a:gd name="connsiteY2" fmla="*/ 4941473 h 4941473"/>
              <a:gd name="connsiteX3" fmla="*/ 0 w 4942355"/>
              <a:gd name="connsiteY3" fmla="*/ 2485931 h 49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355" h="4941473">
                <a:moveTo>
                  <a:pt x="2520295" y="0"/>
                </a:moveTo>
                <a:lnTo>
                  <a:pt x="4942355" y="2455541"/>
                </a:lnTo>
                <a:lnTo>
                  <a:pt x="2422061" y="4941473"/>
                </a:lnTo>
                <a:lnTo>
                  <a:pt x="0" y="2485931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958DC2-3E56-4328-B325-1ED1D99D2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340" t="15886" r="29563" b="21314"/>
          <a:stretch>
            <a:fillRect/>
          </a:stretch>
        </p:blipFill>
        <p:spPr>
          <a:xfrm rot="2370550">
            <a:off x="9725055" y="3484830"/>
            <a:ext cx="1328241" cy="1290305"/>
          </a:xfrm>
          <a:custGeom>
            <a:avLst/>
            <a:gdLst>
              <a:gd name="connsiteX0" fmla="*/ 2792966 w 4273329"/>
              <a:gd name="connsiteY0" fmla="*/ 1919 h 4151276"/>
              <a:gd name="connsiteX1" fmla="*/ 3936275 w 4273329"/>
              <a:gd name="connsiteY1" fmla="*/ 419666 h 4151276"/>
              <a:gd name="connsiteX2" fmla="*/ 3288015 w 4273329"/>
              <a:gd name="connsiteY2" fmla="*/ 3326856 h 4151276"/>
              <a:gd name="connsiteX3" fmla="*/ 337055 w 4273329"/>
              <a:gd name="connsiteY3" fmla="*/ 3731611 h 4151276"/>
              <a:gd name="connsiteX4" fmla="*/ 985315 w 4273329"/>
              <a:gd name="connsiteY4" fmla="*/ 824421 h 4151276"/>
              <a:gd name="connsiteX5" fmla="*/ 2792966 w 4273329"/>
              <a:gd name="connsiteY5" fmla="*/ 1919 h 415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3329" h="4151276">
                <a:moveTo>
                  <a:pt x="2792966" y="1919"/>
                </a:moveTo>
                <a:cubicBezTo>
                  <a:pt x="3248712" y="-18031"/>
                  <a:pt x="3658081" y="117341"/>
                  <a:pt x="3936275" y="419666"/>
                </a:cubicBezTo>
                <a:cubicBezTo>
                  <a:pt x="4572148" y="1110694"/>
                  <a:pt x="4281912" y="2412288"/>
                  <a:pt x="3288015" y="3326856"/>
                </a:cubicBezTo>
                <a:cubicBezTo>
                  <a:pt x="2294118" y="4241424"/>
                  <a:pt x="972928" y="4422639"/>
                  <a:pt x="337055" y="3731611"/>
                </a:cubicBezTo>
                <a:cubicBezTo>
                  <a:pt x="-298818" y="3040583"/>
                  <a:pt x="-8582" y="1738989"/>
                  <a:pt x="985315" y="824421"/>
                </a:cubicBezTo>
                <a:cubicBezTo>
                  <a:pt x="1544382" y="309976"/>
                  <a:pt x="2207007" y="27569"/>
                  <a:pt x="2792966" y="1919"/>
                </a:cubicBez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0F72E4-F77E-4541-B333-5940B9C72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784" t="9344" r="22502" b="14130"/>
          <a:stretch>
            <a:fillRect/>
          </a:stretch>
        </p:blipFill>
        <p:spPr>
          <a:xfrm rot="2515319">
            <a:off x="9429283" y="4553675"/>
            <a:ext cx="2052779" cy="2047752"/>
          </a:xfrm>
          <a:custGeom>
            <a:avLst/>
            <a:gdLst>
              <a:gd name="connsiteX0" fmla="*/ 1687462 w 3120056"/>
              <a:gd name="connsiteY0" fmla="*/ 0 h 3112416"/>
              <a:gd name="connsiteX1" fmla="*/ 3120056 w 3120056"/>
              <a:gd name="connsiteY1" fmla="*/ 1622051 h 3112416"/>
              <a:gd name="connsiteX2" fmla="*/ 1432594 w 3120056"/>
              <a:gd name="connsiteY2" fmla="*/ 3112416 h 3112416"/>
              <a:gd name="connsiteX3" fmla="*/ 0 w 3120056"/>
              <a:gd name="connsiteY3" fmla="*/ 1490365 h 311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056" h="3112416">
                <a:moveTo>
                  <a:pt x="1687462" y="0"/>
                </a:moveTo>
                <a:lnTo>
                  <a:pt x="3120056" y="1622051"/>
                </a:lnTo>
                <a:lnTo>
                  <a:pt x="1432594" y="3112416"/>
                </a:lnTo>
                <a:lnTo>
                  <a:pt x="0" y="1490365"/>
                </a:lnTo>
                <a:close/>
              </a:path>
            </a:pathLst>
          </a:cu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CAFABD-6E25-48EA-B4DD-4A338C744045}"/>
              </a:ext>
            </a:extLst>
          </p:cNvPr>
          <p:cNvSpPr txBox="1"/>
          <p:nvPr/>
        </p:nvSpPr>
        <p:spPr>
          <a:xfrm>
            <a:off x="1706503" y="5057537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As much buildings as we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8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F7E4705-0C77-4DD1-A882-0627DA7BDD5E}"/>
              </a:ext>
            </a:extLst>
          </p:cNvPr>
          <p:cNvGrpSpPr/>
          <p:nvPr/>
        </p:nvGrpSpPr>
        <p:grpSpPr>
          <a:xfrm>
            <a:off x="1038224" y="1916113"/>
            <a:ext cx="4736309" cy="3732212"/>
            <a:chOff x="1304924" y="1830388"/>
            <a:chExt cx="4736309" cy="3732212"/>
          </a:xfrm>
        </p:grpSpPr>
        <p:pic>
          <p:nvPicPr>
            <p:cNvPr id="4098" name="Picture 2" descr="Resultado de imagen para empty floor  plan">
              <a:extLst>
                <a:ext uri="{FF2B5EF4-FFF2-40B4-BE49-F238E27FC236}">
                  <a16:creationId xmlns:a16="http://schemas.microsoft.com/office/drawing/2014/main" id="{87B8D53B-4990-4D6D-A74E-3A17CE5F0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924" y="1830388"/>
              <a:ext cx="4736309" cy="3732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D0F77C-6D04-4442-AEEB-F8413BA1A5D0}"/>
                </a:ext>
              </a:extLst>
            </p:cNvPr>
            <p:cNvSpPr/>
            <p:nvPr/>
          </p:nvSpPr>
          <p:spPr>
            <a:xfrm>
              <a:off x="2324100" y="2859088"/>
              <a:ext cx="1019175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F87EAC-64C2-4F83-97CF-F54B4C111AE3}"/>
                </a:ext>
              </a:extLst>
            </p:cNvPr>
            <p:cNvSpPr/>
            <p:nvPr/>
          </p:nvSpPr>
          <p:spPr>
            <a:xfrm>
              <a:off x="3952875" y="2011363"/>
              <a:ext cx="409576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E3B4C-9A4C-4BA8-B687-3922F2C87836}"/>
                </a:ext>
              </a:extLst>
            </p:cNvPr>
            <p:cNvSpPr/>
            <p:nvPr/>
          </p:nvSpPr>
          <p:spPr>
            <a:xfrm>
              <a:off x="4267200" y="4303713"/>
              <a:ext cx="1009650" cy="5429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F183B-C8E2-44FE-9352-9ED9C147D9E8}"/>
                </a:ext>
              </a:extLst>
            </p:cNvPr>
            <p:cNvSpPr/>
            <p:nvPr/>
          </p:nvSpPr>
          <p:spPr>
            <a:xfrm>
              <a:off x="2493167" y="4686300"/>
              <a:ext cx="640558" cy="431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4" descr="Resultado de imagen para bath plan">
            <a:extLst>
              <a:ext uri="{FF2B5EF4-FFF2-40B4-BE49-F238E27FC236}">
                <a16:creationId xmlns:a16="http://schemas.microsoft.com/office/drawing/2014/main" id="{70E5A301-7ECF-4573-8CB8-D73EDBF1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64703" r="75084" b="9850"/>
          <a:stretch/>
        </p:blipFill>
        <p:spPr bwMode="auto">
          <a:xfrm>
            <a:off x="8538580" y="3640802"/>
            <a:ext cx="663110" cy="9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bath plan">
            <a:extLst>
              <a:ext uri="{FF2B5EF4-FFF2-40B4-BE49-F238E27FC236}">
                <a16:creationId xmlns:a16="http://schemas.microsoft.com/office/drawing/2014/main" id="{7182357A-FDFD-488C-83B5-42B62BF03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40599" r="69986" b="42482"/>
          <a:stretch/>
        </p:blipFill>
        <p:spPr bwMode="auto">
          <a:xfrm>
            <a:off x="9613804" y="3216275"/>
            <a:ext cx="663110" cy="4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para bath plan">
            <a:extLst>
              <a:ext uri="{FF2B5EF4-FFF2-40B4-BE49-F238E27FC236}">
                <a16:creationId xmlns:a16="http://schemas.microsoft.com/office/drawing/2014/main" id="{58CF4297-3791-498A-87A2-E843604FA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5" t="6911" r="6258" b="41091"/>
          <a:stretch/>
        </p:blipFill>
        <p:spPr bwMode="auto">
          <a:xfrm>
            <a:off x="8429890" y="1974537"/>
            <a:ext cx="1022796" cy="15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bed plan">
            <a:extLst>
              <a:ext uri="{FF2B5EF4-FFF2-40B4-BE49-F238E27FC236}">
                <a16:creationId xmlns:a16="http://schemas.microsoft.com/office/drawing/2014/main" id="{9D7A4181-1183-49B6-BEB2-9581FDDF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t="38521" r="64892" b="37414"/>
          <a:stretch/>
        </p:blipFill>
        <p:spPr bwMode="auto">
          <a:xfrm>
            <a:off x="6883200" y="1993424"/>
            <a:ext cx="1436095" cy="11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bed plan">
            <a:extLst>
              <a:ext uri="{FF2B5EF4-FFF2-40B4-BE49-F238E27FC236}">
                <a16:creationId xmlns:a16="http://schemas.microsoft.com/office/drawing/2014/main" id="{82FD8F98-E553-4B74-A520-1B1F5849B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1" t="72745" r="15713" b="6078"/>
          <a:stretch/>
        </p:blipFill>
        <p:spPr bwMode="auto">
          <a:xfrm>
            <a:off x="7194611" y="3292436"/>
            <a:ext cx="913069" cy="141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348CC3-8140-40A6-A942-C304F39EE9DD}"/>
              </a:ext>
            </a:extLst>
          </p:cNvPr>
          <p:cNvSpPr/>
          <p:nvPr/>
        </p:nvSpPr>
        <p:spPr>
          <a:xfrm>
            <a:off x="6033136" y="1518517"/>
            <a:ext cx="4490084" cy="35714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67FE16-E0C6-4AC6-8062-84B88E7AEE98}"/>
              </a:ext>
            </a:extLst>
          </p:cNvPr>
          <p:cNvSpPr txBox="1"/>
          <p:nvPr/>
        </p:nvSpPr>
        <p:spPr>
          <a:xfrm>
            <a:off x="6676042" y="5337154"/>
            <a:ext cx="384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As better distributed as we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64CEDB-85AC-4DFC-9B0D-07B08D3CA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61" r="18919" b="14749"/>
          <a:stretch/>
        </p:blipFill>
        <p:spPr>
          <a:xfrm>
            <a:off x="910358" y="1745674"/>
            <a:ext cx="3470919" cy="3874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7C43F3-B2F2-4A54-B526-32E50D7952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30" t="37129" r="79551" b="48364"/>
          <a:stretch/>
        </p:blipFill>
        <p:spPr>
          <a:xfrm rot="535869">
            <a:off x="5189945" y="3944446"/>
            <a:ext cx="313045" cy="1169381"/>
          </a:xfrm>
          <a:custGeom>
            <a:avLst/>
            <a:gdLst>
              <a:gd name="connsiteX0" fmla="*/ 106109 w 183826"/>
              <a:gd name="connsiteY0" fmla="*/ 0 h 686683"/>
              <a:gd name="connsiteX1" fmla="*/ 183826 w 183826"/>
              <a:gd name="connsiteY1" fmla="*/ 674456 h 686683"/>
              <a:gd name="connsiteX2" fmla="*/ 77717 w 183826"/>
              <a:gd name="connsiteY2" fmla="*/ 686683 h 686683"/>
              <a:gd name="connsiteX3" fmla="*/ 0 w 183826"/>
              <a:gd name="connsiteY3" fmla="*/ 12227 h 6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26" h="686683">
                <a:moveTo>
                  <a:pt x="106109" y="0"/>
                </a:moveTo>
                <a:lnTo>
                  <a:pt x="183826" y="674456"/>
                </a:lnTo>
                <a:lnTo>
                  <a:pt x="77717" y="686683"/>
                </a:lnTo>
                <a:lnTo>
                  <a:pt x="0" y="12227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60BFC5-78BD-4CFB-B832-2009C13CED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37" t="38576" r="83499" b="48365"/>
          <a:stretch/>
        </p:blipFill>
        <p:spPr>
          <a:xfrm rot="355358">
            <a:off x="7154779" y="3926054"/>
            <a:ext cx="250869" cy="1152596"/>
          </a:xfrm>
          <a:custGeom>
            <a:avLst/>
            <a:gdLst>
              <a:gd name="connsiteX0" fmla="*/ 64165 w 134539"/>
              <a:gd name="connsiteY0" fmla="*/ 0 h 618128"/>
              <a:gd name="connsiteX1" fmla="*/ 134539 w 134539"/>
              <a:gd name="connsiteY1" fmla="*/ 610735 h 618128"/>
              <a:gd name="connsiteX2" fmla="*/ 70375 w 134539"/>
              <a:gd name="connsiteY2" fmla="*/ 618128 h 618128"/>
              <a:gd name="connsiteX3" fmla="*/ 0 w 134539"/>
              <a:gd name="connsiteY3" fmla="*/ 7394 h 61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39" h="618128">
                <a:moveTo>
                  <a:pt x="64165" y="0"/>
                </a:moveTo>
                <a:lnTo>
                  <a:pt x="134539" y="610735"/>
                </a:lnTo>
                <a:lnTo>
                  <a:pt x="70375" y="618128"/>
                </a:lnTo>
                <a:lnTo>
                  <a:pt x="0" y="7394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13E215-DB00-41F2-827C-2EEF2CDE09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71" t="37744" r="65213" b="49112"/>
          <a:stretch/>
        </p:blipFill>
        <p:spPr>
          <a:xfrm rot="788152">
            <a:off x="5808047" y="3927104"/>
            <a:ext cx="423299" cy="1150499"/>
          </a:xfrm>
          <a:custGeom>
            <a:avLst/>
            <a:gdLst>
              <a:gd name="connsiteX0" fmla="*/ 98422 w 228904"/>
              <a:gd name="connsiteY0" fmla="*/ 0 h 622146"/>
              <a:gd name="connsiteX1" fmla="*/ 228904 w 228904"/>
              <a:gd name="connsiteY1" fmla="*/ 600770 h 622146"/>
              <a:gd name="connsiteX2" fmla="*/ 130481 w 228904"/>
              <a:gd name="connsiteY2" fmla="*/ 622146 h 622146"/>
              <a:gd name="connsiteX3" fmla="*/ 0 w 228904"/>
              <a:gd name="connsiteY3" fmla="*/ 21377 h 62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904" h="622146">
                <a:moveTo>
                  <a:pt x="98422" y="0"/>
                </a:moveTo>
                <a:lnTo>
                  <a:pt x="228904" y="600770"/>
                </a:lnTo>
                <a:lnTo>
                  <a:pt x="130481" y="622146"/>
                </a:lnTo>
                <a:lnTo>
                  <a:pt x="0" y="21377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D52854-DDB1-4D53-A663-BD67256CAA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50" t="36521" r="55679" b="49417"/>
          <a:stretch/>
        </p:blipFill>
        <p:spPr>
          <a:xfrm rot="802067">
            <a:off x="6137884" y="3931138"/>
            <a:ext cx="428261" cy="1195996"/>
          </a:xfrm>
          <a:custGeom>
            <a:avLst/>
            <a:gdLst>
              <a:gd name="connsiteX0" fmla="*/ 98422 w 238348"/>
              <a:gd name="connsiteY0" fmla="*/ 0 h 665630"/>
              <a:gd name="connsiteX1" fmla="*/ 238348 w 238348"/>
              <a:gd name="connsiteY1" fmla="*/ 644254 h 665630"/>
              <a:gd name="connsiteX2" fmla="*/ 139926 w 238348"/>
              <a:gd name="connsiteY2" fmla="*/ 665630 h 665630"/>
              <a:gd name="connsiteX3" fmla="*/ 0 w 238348"/>
              <a:gd name="connsiteY3" fmla="*/ 21376 h 66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48" h="665630">
                <a:moveTo>
                  <a:pt x="98422" y="0"/>
                </a:moveTo>
                <a:lnTo>
                  <a:pt x="238348" y="644254"/>
                </a:lnTo>
                <a:lnTo>
                  <a:pt x="139926" y="665630"/>
                </a:lnTo>
                <a:lnTo>
                  <a:pt x="0" y="21376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2E0670-8BA1-450A-8F04-73B6B94014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249" t="35706" r="48009" b="49673"/>
          <a:stretch/>
        </p:blipFill>
        <p:spPr>
          <a:xfrm rot="887246">
            <a:off x="6472683" y="3824588"/>
            <a:ext cx="493762" cy="1320378"/>
          </a:xfrm>
          <a:custGeom>
            <a:avLst/>
            <a:gdLst>
              <a:gd name="connsiteX0" fmla="*/ 96986 w 258800"/>
              <a:gd name="connsiteY0" fmla="*/ 0 h 692062"/>
              <a:gd name="connsiteX1" fmla="*/ 97977 w 258800"/>
              <a:gd name="connsiteY1" fmla="*/ 0 h 692062"/>
              <a:gd name="connsiteX2" fmla="*/ 258800 w 258800"/>
              <a:gd name="connsiteY2" fmla="*/ 668505 h 692062"/>
              <a:gd name="connsiteX3" fmla="*/ 160877 w 258800"/>
              <a:gd name="connsiteY3" fmla="*/ 692062 h 692062"/>
              <a:gd name="connsiteX4" fmla="*/ 0 w 258800"/>
              <a:gd name="connsiteY4" fmla="*/ 23332 h 69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800" h="692062">
                <a:moveTo>
                  <a:pt x="96986" y="0"/>
                </a:moveTo>
                <a:lnTo>
                  <a:pt x="97977" y="0"/>
                </a:lnTo>
                <a:lnTo>
                  <a:pt x="258800" y="668505"/>
                </a:lnTo>
                <a:lnTo>
                  <a:pt x="160877" y="692062"/>
                </a:lnTo>
                <a:lnTo>
                  <a:pt x="0" y="23332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743E5-C87C-48A9-AA34-97CFA76352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641" t="36492" r="59102" b="48563"/>
          <a:stretch/>
        </p:blipFill>
        <p:spPr>
          <a:xfrm rot="779704">
            <a:off x="4751118" y="3891256"/>
            <a:ext cx="532289" cy="1259161"/>
          </a:xfrm>
          <a:custGeom>
            <a:avLst/>
            <a:gdLst>
              <a:gd name="connsiteX0" fmla="*/ 165299 w 299062"/>
              <a:gd name="connsiteY0" fmla="*/ 0 h 707449"/>
              <a:gd name="connsiteX1" fmla="*/ 299062 w 299062"/>
              <a:gd name="connsiteY1" fmla="*/ 674677 h 707449"/>
              <a:gd name="connsiteX2" fmla="*/ 133764 w 299062"/>
              <a:gd name="connsiteY2" fmla="*/ 707449 h 707449"/>
              <a:gd name="connsiteX3" fmla="*/ 0 w 299062"/>
              <a:gd name="connsiteY3" fmla="*/ 32773 h 70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62" h="707449">
                <a:moveTo>
                  <a:pt x="165299" y="0"/>
                </a:moveTo>
                <a:lnTo>
                  <a:pt x="299062" y="674677"/>
                </a:lnTo>
                <a:lnTo>
                  <a:pt x="133764" y="707449"/>
                </a:lnTo>
                <a:lnTo>
                  <a:pt x="0" y="32773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ABAE83-9E56-40BC-9EF0-FEAE28E494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178" t="36951" r="40763" b="49845"/>
          <a:stretch/>
        </p:blipFill>
        <p:spPr>
          <a:xfrm rot="1192989">
            <a:off x="5409528" y="3998034"/>
            <a:ext cx="491981" cy="1046582"/>
          </a:xfrm>
          <a:custGeom>
            <a:avLst/>
            <a:gdLst>
              <a:gd name="connsiteX0" fmla="*/ 104020 w 293807"/>
              <a:gd name="connsiteY0" fmla="*/ 0 h 625010"/>
              <a:gd name="connsiteX1" fmla="*/ 293807 w 293807"/>
              <a:gd name="connsiteY1" fmla="*/ 591642 h 625010"/>
              <a:gd name="connsiteX2" fmla="*/ 189787 w 293807"/>
              <a:gd name="connsiteY2" fmla="*/ 625010 h 625010"/>
              <a:gd name="connsiteX3" fmla="*/ 0 w 293807"/>
              <a:gd name="connsiteY3" fmla="*/ 33367 h 62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807" h="625010">
                <a:moveTo>
                  <a:pt x="104020" y="0"/>
                </a:moveTo>
                <a:lnTo>
                  <a:pt x="293807" y="591642"/>
                </a:lnTo>
                <a:lnTo>
                  <a:pt x="189787" y="625010"/>
                </a:lnTo>
                <a:lnTo>
                  <a:pt x="0" y="33367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49F8154-4160-427B-9F7A-8E7E44F36E6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598" t="19034" r="44606" b="64692"/>
          <a:stretch>
            <a:fillRect/>
          </a:stretch>
        </p:blipFill>
        <p:spPr>
          <a:xfrm rot="2679607">
            <a:off x="6314519" y="2085417"/>
            <a:ext cx="1002498" cy="1045790"/>
          </a:xfrm>
          <a:custGeom>
            <a:avLst/>
            <a:gdLst>
              <a:gd name="connsiteX0" fmla="*/ 196563 w 738460"/>
              <a:gd name="connsiteY0" fmla="*/ 0 h 770350"/>
              <a:gd name="connsiteX1" fmla="*/ 738460 w 738460"/>
              <a:gd name="connsiteY1" fmla="*/ 589731 h 770350"/>
              <a:gd name="connsiteX2" fmla="*/ 541897 w 738460"/>
              <a:gd name="connsiteY2" fmla="*/ 770350 h 770350"/>
              <a:gd name="connsiteX3" fmla="*/ 0 w 738460"/>
              <a:gd name="connsiteY3" fmla="*/ 180619 h 77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460" h="770350">
                <a:moveTo>
                  <a:pt x="196563" y="0"/>
                </a:moveTo>
                <a:lnTo>
                  <a:pt x="738460" y="589731"/>
                </a:lnTo>
                <a:lnTo>
                  <a:pt x="541897" y="770350"/>
                </a:lnTo>
                <a:lnTo>
                  <a:pt x="0" y="180619"/>
                </a:ln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7EA1FE-79C8-4217-9326-A08AF979C5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7780" t="17442" r="33682" b="65647"/>
          <a:stretch>
            <a:fillRect/>
          </a:stretch>
        </p:blipFill>
        <p:spPr>
          <a:xfrm rot="2592976">
            <a:off x="5737926" y="2008455"/>
            <a:ext cx="1099814" cy="1161192"/>
          </a:xfrm>
          <a:custGeom>
            <a:avLst/>
            <a:gdLst>
              <a:gd name="connsiteX0" fmla="*/ 145310 w 758191"/>
              <a:gd name="connsiteY0" fmla="*/ 0 h 800504"/>
              <a:gd name="connsiteX1" fmla="*/ 758191 w 758191"/>
              <a:gd name="connsiteY1" fmla="*/ 666980 h 800504"/>
              <a:gd name="connsiteX2" fmla="*/ 612880 w 758191"/>
              <a:gd name="connsiteY2" fmla="*/ 800504 h 800504"/>
              <a:gd name="connsiteX3" fmla="*/ 0 w 758191"/>
              <a:gd name="connsiteY3" fmla="*/ 133524 h 8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191" h="800504">
                <a:moveTo>
                  <a:pt x="145310" y="0"/>
                </a:moveTo>
                <a:lnTo>
                  <a:pt x="758191" y="666980"/>
                </a:lnTo>
                <a:lnTo>
                  <a:pt x="612880" y="800504"/>
                </a:lnTo>
                <a:lnTo>
                  <a:pt x="0" y="133524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2C515F0-4310-4AF6-832F-F77C0E965C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92" t="16996" r="85100" b="64824"/>
          <a:stretch>
            <a:fillRect/>
          </a:stretch>
        </p:blipFill>
        <p:spPr>
          <a:xfrm rot="467782">
            <a:off x="6872983" y="3787951"/>
            <a:ext cx="375261" cy="1428803"/>
          </a:xfrm>
          <a:custGeom>
            <a:avLst/>
            <a:gdLst>
              <a:gd name="connsiteX0" fmla="*/ 106042 w 226020"/>
              <a:gd name="connsiteY0" fmla="*/ 0 h 860569"/>
              <a:gd name="connsiteX1" fmla="*/ 226020 w 226020"/>
              <a:gd name="connsiteY1" fmla="*/ 845522 h 860569"/>
              <a:gd name="connsiteX2" fmla="*/ 119977 w 226020"/>
              <a:gd name="connsiteY2" fmla="*/ 860569 h 860569"/>
              <a:gd name="connsiteX3" fmla="*/ 0 w 226020"/>
              <a:gd name="connsiteY3" fmla="*/ 15048 h 86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20" h="860569">
                <a:moveTo>
                  <a:pt x="106042" y="0"/>
                </a:moveTo>
                <a:lnTo>
                  <a:pt x="226020" y="845522"/>
                </a:lnTo>
                <a:lnTo>
                  <a:pt x="119977" y="860569"/>
                </a:lnTo>
                <a:lnTo>
                  <a:pt x="0" y="15048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8E48D6-366C-4635-9168-29CAE8901B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704" t="25760" r="15909" b="66464"/>
          <a:stretch>
            <a:fillRect/>
          </a:stretch>
        </p:blipFill>
        <p:spPr>
          <a:xfrm>
            <a:off x="4733177" y="2228729"/>
            <a:ext cx="1188222" cy="849171"/>
          </a:xfrm>
          <a:custGeom>
            <a:avLst/>
            <a:gdLst>
              <a:gd name="connsiteX0" fmla="*/ 0 w 515054"/>
              <a:gd name="connsiteY0" fmla="*/ 0 h 368087"/>
              <a:gd name="connsiteX1" fmla="*/ 515054 w 515054"/>
              <a:gd name="connsiteY1" fmla="*/ 0 h 368087"/>
              <a:gd name="connsiteX2" fmla="*/ 515054 w 515054"/>
              <a:gd name="connsiteY2" fmla="*/ 368087 h 368087"/>
              <a:gd name="connsiteX3" fmla="*/ 0 w 515054"/>
              <a:gd name="connsiteY3" fmla="*/ 368087 h 36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054" h="368087">
                <a:moveTo>
                  <a:pt x="0" y="0"/>
                </a:moveTo>
                <a:lnTo>
                  <a:pt x="515054" y="0"/>
                </a:lnTo>
                <a:lnTo>
                  <a:pt x="515054" y="368087"/>
                </a:lnTo>
                <a:lnTo>
                  <a:pt x="0" y="368087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47E4ECC-C0EA-4473-9937-141394B7EF49}"/>
              </a:ext>
            </a:extLst>
          </p:cNvPr>
          <p:cNvSpPr/>
          <p:nvPr/>
        </p:nvSpPr>
        <p:spPr>
          <a:xfrm>
            <a:off x="4381277" y="1789376"/>
            <a:ext cx="3158567" cy="16040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0658C5-B92B-424B-A2A6-B33CEBD2AE8D}"/>
              </a:ext>
            </a:extLst>
          </p:cNvPr>
          <p:cNvSpPr/>
          <p:nvPr/>
        </p:nvSpPr>
        <p:spPr>
          <a:xfrm>
            <a:off x="4512408" y="3437094"/>
            <a:ext cx="3158567" cy="21835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20364C-176A-4AF1-BFF9-552CC08249C8}"/>
              </a:ext>
            </a:extLst>
          </p:cNvPr>
          <p:cNvCxnSpPr>
            <a:cxnSpLocks/>
            <a:stCxn id="12" idx="6"/>
            <a:endCxn id="56" idx="1"/>
          </p:cNvCxnSpPr>
          <p:nvPr/>
        </p:nvCxnSpPr>
        <p:spPr>
          <a:xfrm>
            <a:off x="7539844" y="2591384"/>
            <a:ext cx="1386876" cy="848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B98916-F883-4D97-9ACF-43C2E02C8004}"/>
              </a:ext>
            </a:extLst>
          </p:cNvPr>
          <p:cNvCxnSpPr>
            <a:cxnSpLocks/>
            <a:stCxn id="51" idx="6"/>
            <a:endCxn id="56" idx="1"/>
          </p:cNvCxnSpPr>
          <p:nvPr/>
        </p:nvCxnSpPr>
        <p:spPr>
          <a:xfrm flipV="1">
            <a:off x="7670975" y="3440027"/>
            <a:ext cx="1255745" cy="108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3BE9F2C-C0C1-4CE5-AC68-D8E3320B99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666" b="44832"/>
          <a:stretch/>
        </p:blipFill>
        <p:spPr>
          <a:xfrm>
            <a:off x="8926720" y="2251825"/>
            <a:ext cx="2997098" cy="237640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9C69790-AF36-433F-9024-ED7AF0B12DC0}"/>
              </a:ext>
            </a:extLst>
          </p:cNvPr>
          <p:cNvSpPr txBox="1"/>
          <p:nvPr/>
        </p:nvSpPr>
        <p:spPr>
          <a:xfrm>
            <a:off x="5821680" y="5882640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organize spaces using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9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What are we looking for?</a:t>
            </a:r>
            <a:endParaRPr lang="en-US" dirty="0"/>
          </a:p>
        </p:txBody>
      </p:sp>
      <p:graphicFrame>
        <p:nvGraphicFramePr>
          <p:cNvPr id="20" name="Content Placeholder 2" descr="Smart Art">
            <a:extLst>
              <a:ext uri="{FF2B5EF4-FFF2-40B4-BE49-F238E27FC236}">
                <a16:creationId xmlns:a16="http://schemas.microsoft.com/office/drawing/2014/main" id="{771ECF01-A264-47B1-845D-835F8D775A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03363" y="-281482"/>
          <a:ext cx="2520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Resultado de imagen para 3d printing">
            <a:extLst>
              <a:ext uri="{FF2B5EF4-FFF2-40B4-BE49-F238E27FC236}">
                <a16:creationId xmlns:a16="http://schemas.microsoft.com/office/drawing/2014/main" id="{BAB9D6BF-36C0-4470-9B6E-90340F0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39140"/>
            <a:ext cx="3631565" cy="21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3d printing">
            <a:extLst>
              <a:ext uri="{FF2B5EF4-FFF2-40B4-BE49-F238E27FC236}">
                <a16:creationId xmlns:a16="http://schemas.microsoft.com/office/drawing/2014/main" id="{8450AB10-F176-445C-BB1F-EF9D8C99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08" y="4245777"/>
            <a:ext cx="3345173" cy="22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n relacionada">
            <a:extLst>
              <a:ext uri="{FF2B5EF4-FFF2-40B4-BE49-F238E27FC236}">
                <a16:creationId xmlns:a16="http://schemas.microsoft.com/office/drawing/2014/main" id="{E87681A1-5D75-4610-98CC-BE069AF57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57" y="2825802"/>
            <a:ext cx="2993720" cy="24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DBDDD-AB3A-42F3-852C-B5E97B9B97B6}"/>
              </a:ext>
            </a:extLst>
          </p:cNvPr>
          <p:cNvSpPr txBox="1"/>
          <p:nvPr/>
        </p:nvSpPr>
        <p:spPr>
          <a:xfrm>
            <a:off x="5708021" y="587015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use less material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05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321</Words>
  <Application>Microsoft Office PowerPoint</Application>
  <PresentationFormat>Widescreen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Tw Cen MT</vt:lpstr>
      <vt:lpstr>Circuit</vt:lpstr>
      <vt:lpstr>TANGRAI</vt:lpstr>
      <vt:lpstr>PowerPoint Presentation</vt:lpstr>
      <vt:lpstr>BACKGROUND</vt:lpstr>
      <vt:lpstr>Proposed project</vt:lpstr>
      <vt:lpstr>What are we looking for?</vt:lpstr>
      <vt:lpstr>What are we looking for?</vt:lpstr>
      <vt:lpstr>What are we looking for?</vt:lpstr>
      <vt:lpstr>What are we looking for?</vt:lpstr>
      <vt:lpstr>What are we looking for?</vt:lpstr>
      <vt:lpstr>Structure</vt:lpstr>
      <vt:lpstr>PowerPoint Presentation</vt:lpstr>
      <vt:lpstr>PowerPoint Presentation</vt:lpstr>
      <vt:lpstr>PowerPoint Presentation</vt:lpstr>
      <vt:lpstr>PowerPoint Presentation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2019-03-05T23:02:36Z</dcterms:created>
  <dcterms:modified xsi:type="dcterms:W3CDTF">2019-03-06T18:23:38Z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